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sldIdLst>
    <p:sldId id="40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cipher-sys.com/" TargetMode="External"/><Relationship Id="rId5" Type="http://schemas.openxmlformats.org/officeDocument/2006/relationships/hyperlink" Target="mailto:info@cipher-sys.com" TargetMode="Externa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9"/>
          <a:stretch/>
        </p:blipFill>
        <p:spPr>
          <a:xfrm>
            <a:off x="-1" y="4653584"/>
            <a:ext cx="9144001" cy="2232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1" y="1790700"/>
            <a:ext cx="8686800" cy="985752"/>
          </a:xfrm>
          <a:prstGeom prst="rect">
            <a:avLst/>
          </a:prstGeom>
        </p:spPr>
        <p:txBody>
          <a:bodyPr rIns="0" anchor="t"/>
          <a:lstStyle>
            <a:lvl1pPr>
              <a:defRPr lang="en-US" sz="4400" b="1" dirty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dirty="0"/>
              <a:t>Client name</a:t>
            </a:r>
            <a:br>
              <a:rPr lang="en-US" dirty="0"/>
            </a:br>
            <a:r>
              <a:rPr lang="en-US" sz="4400" b="0" dirty="0"/>
              <a:t>Project type description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1" y="3602038"/>
            <a:ext cx="8686800" cy="512762"/>
          </a:xfrm>
          <a:prstGeom prst="rect">
            <a:avLst/>
          </a:prstGeom>
        </p:spPr>
        <p:txBody>
          <a:bodyPr rIns="0" anchor="b"/>
          <a:lstStyle>
            <a:lvl1pPr>
              <a:defRPr lang="en-US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  <a:buNone/>
            </a:pPr>
            <a:r>
              <a:rPr lang="en-US" dirty="0"/>
              <a:t>DD Month YYYY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1" y="184793"/>
            <a:ext cx="1938784" cy="7315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2793446"/>
            <a:ext cx="8686800" cy="808592"/>
          </a:xfrm>
          <a:prstGeom prst="rect">
            <a:avLst/>
          </a:prstGeom>
        </p:spPr>
        <p:txBody>
          <a:bodyPr rIns="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3600" b="0" dirty="0"/>
          </a:p>
        </p:txBody>
      </p:sp>
      <p:sp>
        <p:nvSpPr>
          <p:cNvPr id="9" name="Rectangle 8"/>
          <p:cNvSpPr/>
          <p:nvPr/>
        </p:nvSpPr>
        <p:spPr>
          <a:xfrm>
            <a:off x="0" y="6357668"/>
            <a:ext cx="9144000" cy="50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415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8601" y="1790700"/>
            <a:ext cx="8686800" cy="985752"/>
          </a:xfrm>
          <a:prstGeom prst="rect">
            <a:avLst/>
          </a:prstGeom>
        </p:spPr>
        <p:txBody>
          <a:bodyPr rIns="0" anchor="t"/>
          <a:lstStyle>
            <a:lvl1pPr>
              <a:defRPr lang="en-US" sz="4400" b="1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en-US" dirty="0"/>
              <a:t>Client name</a:t>
            </a:r>
            <a:br>
              <a:rPr lang="en-US" dirty="0"/>
            </a:br>
            <a:r>
              <a:rPr lang="en-US" sz="4400" b="0" dirty="0"/>
              <a:t>Project type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7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7383" y="6580027"/>
            <a:ext cx="2057400" cy="206376"/>
          </a:xfrm>
          <a:prstGeom prst="rect">
            <a:avLst/>
          </a:prstGeom>
        </p:spPr>
        <p:txBody>
          <a:bodyPr rIns="0"/>
          <a:lstStyle>
            <a:lvl1pPr algn="r">
              <a:defRPr sz="1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876A5DB-7414-4685-A450-50FD2A5A85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hape 24" descr="C:\Users\p.grimm\Documents\Marketing\Icons\o_collection_png\blue_dark_grey\256x256\nav_righ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988" y="1074260"/>
            <a:ext cx="1847851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9" y="6560068"/>
            <a:ext cx="652767" cy="24629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67025" y="1214652"/>
            <a:ext cx="6057758" cy="159678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4400" b="0">
                <a:solidFill>
                  <a:schemeClr val="accent1"/>
                </a:solidFill>
                <a:latin typeface="+mj-lt"/>
              </a:defRPr>
            </a:lvl1pPr>
            <a:lvl2pPr marL="34290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2pPr>
            <a:lvl3pPr marL="68580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3pPr>
            <a:lvl4pPr marL="102870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4pPr>
            <a:lvl5pPr marL="1371600" indent="0">
              <a:buFontTx/>
              <a:buNone/>
              <a:defRPr sz="4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3325" y="6552410"/>
            <a:ext cx="3357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www.cipher-sys.com</a:t>
            </a:r>
          </a:p>
        </p:txBody>
      </p:sp>
    </p:spTree>
    <p:extLst>
      <p:ext uri="{BB962C8B-B14F-4D97-AF65-F5344CB8AC3E}">
        <p14:creationId xmlns:p14="http://schemas.microsoft.com/office/powerpoint/2010/main" val="30367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35"/>
          <p:cNvSpPr>
            <a:spLocks noChangeShapeType="1"/>
          </p:cNvSpPr>
          <p:nvPr/>
        </p:nvSpPr>
        <p:spPr bwMode="gray">
          <a:xfrm>
            <a:off x="228600" y="1640494"/>
            <a:ext cx="8686800" cy="0"/>
          </a:xfrm>
          <a:prstGeom prst="line">
            <a:avLst/>
          </a:prstGeom>
          <a:noFill/>
          <a:ln w="19050">
            <a:solidFill>
              <a:srgbClr val="257EC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6000"/>
              </a:lnSpc>
              <a:spcBef>
                <a:spcPct val="50000"/>
              </a:spcBef>
              <a:buSzPct val="100000"/>
              <a:buFont typeface="Wingdings 2" pitchFamily="18" charset="2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42940" y="767061"/>
            <a:ext cx="8681843" cy="848494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000" b="0" u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Page action title (never more than two lines)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42940" y="310122"/>
            <a:ext cx="8681844" cy="360000"/>
          </a:xfrm>
          <a:prstGeom prst="rect">
            <a:avLst/>
          </a:prstGeom>
        </p:spPr>
        <p:txBody>
          <a:bodyPr lIns="0"/>
          <a:lstStyle>
            <a:lvl1pPr>
              <a:defRPr sz="24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>
                <a:solidFill>
                  <a:schemeClr val="accent1"/>
                </a:solidFill>
              </a:rPr>
              <a:t>Report section title</a:t>
            </a:r>
            <a:endParaRPr lang="de-DE" noProof="0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7383" y="6580027"/>
            <a:ext cx="2057400" cy="206376"/>
          </a:xfrm>
          <a:prstGeom prst="rect">
            <a:avLst/>
          </a:prstGeom>
        </p:spPr>
        <p:txBody>
          <a:bodyPr rIns="0"/>
          <a:lstStyle>
            <a:lvl1pPr algn="r">
              <a:defRPr sz="1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876A5DB-7414-4685-A450-50FD2A5A85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9" y="6560068"/>
            <a:ext cx="652767" cy="246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3325" y="6552410"/>
            <a:ext cx="3357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www.cipher-sys.com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939" y="1847850"/>
            <a:ext cx="868184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23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7383" y="6580027"/>
            <a:ext cx="2057400" cy="206376"/>
          </a:xfrm>
          <a:prstGeom prst="rect">
            <a:avLst/>
          </a:prstGeom>
        </p:spPr>
        <p:txBody>
          <a:bodyPr rIns="0"/>
          <a:lstStyle>
            <a:lvl1pPr algn="r">
              <a:defRPr sz="1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876A5DB-7414-4685-A450-50FD2A5A85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9" y="6560068"/>
            <a:ext cx="652767" cy="246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3325" y="6552410"/>
            <a:ext cx="3357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www.cipher-sys.com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939" y="1047750"/>
            <a:ext cx="8681843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gray">
          <a:xfrm>
            <a:off x="228600" y="762000"/>
            <a:ext cx="8686800" cy="0"/>
          </a:xfrm>
          <a:prstGeom prst="line">
            <a:avLst/>
          </a:prstGeom>
          <a:noFill/>
          <a:ln w="19050">
            <a:solidFill>
              <a:srgbClr val="257EC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6000"/>
              </a:lnSpc>
              <a:spcBef>
                <a:spcPct val="50000"/>
              </a:spcBef>
              <a:buSzPct val="100000"/>
              <a:buFont typeface="Wingdings 2" pitchFamily="18" charset="2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242940" y="310122"/>
            <a:ext cx="8681842" cy="360000"/>
          </a:xfrm>
          <a:prstGeom prst="rect">
            <a:avLst/>
          </a:prstGeom>
        </p:spPr>
        <p:txBody>
          <a:bodyPr lIns="0"/>
          <a:lstStyle>
            <a:lvl1pPr>
              <a:defRPr sz="24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>
                <a:solidFill>
                  <a:schemeClr val="accent1"/>
                </a:solidFill>
              </a:rPr>
              <a:t>Report section title</a:t>
            </a:r>
            <a:endParaRPr lang="de-DE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1" y="184793"/>
            <a:ext cx="1938784" cy="731520"/>
          </a:xfrm>
          <a:prstGeom prst="rect">
            <a:avLst/>
          </a:prstGeom>
        </p:spPr>
      </p:pic>
      <p:pic>
        <p:nvPicPr>
          <p:cNvPr id="1026" name="Picture 2" descr="http://www.cipher-sys.com/dev/wp-content/uploads/2013/09/Annapolis-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7" b="10896"/>
          <a:stretch/>
        </p:blipFill>
        <p:spPr bwMode="auto">
          <a:xfrm>
            <a:off x="0" y="1415631"/>
            <a:ext cx="9144000" cy="324050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457950" y="5155455"/>
            <a:ext cx="2482978" cy="880427"/>
            <a:chOff x="6137147" y="5155455"/>
            <a:chExt cx="2482978" cy="8804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7147" y="5155455"/>
              <a:ext cx="292228" cy="8427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57950" y="5170843"/>
              <a:ext cx="1952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+1 410.412.3326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375" y="5463232"/>
              <a:ext cx="2190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hlinkClick r:id="rId5"/>
                </a:rPr>
                <a:t>info@cipher-sys.com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9375" y="5728105"/>
              <a:ext cx="2190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hlinkClick r:id="rId6"/>
                </a:rPr>
                <a:t>www.cipher-sys.com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16393" y="5170843"/>
            <a:ext cx="2332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Cipher Systems, LLC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185 Admiral Cochrane Dr.,</a:t>
            </a:r>
          </a:p>
          <a:p>
            <a:r>
              <a:rPr lang="en-US" sz="1400" baseline="0" dirty="0">
                <a:solidFill>
                  <a:schemeClr val="tx2"/>
                </a:solidFill>
              </a:rPr>
              <a:t>Suite 210</a:t>
            </a:r>
          </a:p>
          <a:p>
            <a:r>
              <a:rPr lang="en-US" sz="1400" baseline="0" dirty="0">
                <a:solidFill>
                  <a:schemeClr val="tx2"/>
                </a:solidFill>
              </a:rPr>
              <a:t>Annapolis, MD 21401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415631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4656137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9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39" y="1066800"/>
            <a:ext cx="8681843" cy="511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5"/>
          <p:cNvSpPr>
            <a:spLocks noChangeShapeType="1"/>
          </p:cNvSpPr>
          <p:nvPr userDrawn="1"/>
        </p:nvSpPr>
        <p:spPr bwMode="gray">
          <a:xfrm>
            <a:off x="228600" y="762000"/>
            <a:ext cx="8686800" cy="0"/>
          </a:xfrm>
          <a:prstGeom prst="line">
            <a:avLst/>
          </a:prstGeom>
          <a:noFill/>
          <a:ln w="19050">
            <a:solidFill>
              <a:srgbClr val="257EC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06000"/>
              </a:lnSpc>
              <a:spcBef>
                <a:spcPct val="50000"/>
              </a:spcBef>
              <a:buSzPct val="100000"/>
              <a:buFont typeface="Wingdings 2" pitchFamily="18" charset="2"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242940" y="310122"/>
            <a:ext cx="7529460" cy="360000"/>
          </a:xfrm>
          <a:prstGeom prst="rect">
            <a:avLst/>
          </a:prstGeom>
        </p:spPr>
        <p:txBody>
          <a:bodyPr lIns="0"/>
          <a:lstStyle>
            <a:lvl1pPr>
              <a:defRPr sz="24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>
                <a:solidFill>
                  <a:schemeClr val="accent1"/>
                </a:solidFill>
              </a:rPr>
              <a:t>Report section title</a:t>
            </a:r>
            <a:endParaRPr lang="de-DE" noProof="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83382"/>
            <a:ext cx="1028700" cy="385763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574835"/>
            <a:ext cx="2457450" cy="250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2D46-5E6D-45D5-81E4-995C4EEEDF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0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ct 48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0979720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think-cell Slide" r:id="rId11" imgW="359" imgH="360" progId="TCLayout.ActiveDocument.1">
                  <p:embed/>
                </p:oleObj>
              </mc:Choice>
              <mc:Fallback>
                <p:oleObj name="think-cell Slide" r:id="rId11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515100"/>
            <a:ext cx="91440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7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63" r:id="rId3"/>
    <p:sldLayoutId id="2147483674" r:id="rId4"/>
    <p:sldLayoutId id="2147483688" r:id="rId5"/>
    <p:sldLayoutId id="2147483686" r:id="rId6"/>
    <p:sldLayoutId id="214748369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28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pos="3960">
          <p15:clr>
            <a:srgbClr val="F26B43"/>
          </p15:clr>
        </p15:guide>
        <p15:guide id="5" pos="3792">
          <p15:clr>
            <a:srgbClr val="F26B43"/>
          </p15:clr>
        </p15:guide>
        <p15:guide id="6" orient="horz" pos="1320">
          <p15:clr>
            <a:srgbClr val="F26B43"/>
          </p15:clr>
        </p15:guide>
        <p15:guide id="7" orient="horz" pos="1368">
          <p15:clr>
            <a:srgbClr val="F26B43"/>
          </p15:clr>
        </p15:guide>
        <p15:guide id="8" orient="horz" pos="3912">
          <p15:clr>
            <a:srgbClr val="F26B43"/>
          </p15:clr>
        </p15:guide>
        <p15:guide id="9" orient="horz" pos="3960">
          <p15:clr>
            <a:srgbClr val="F26B43"/>
          </p15:clr>
        </p15:guide>
        <p15:guide id="10" orient="horz" pos="4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939" y="200902"/>
            <a:ext cx="8143877" cy="469220"/>
          </a:xfrm>
        </p:spPr>
        <p:txBody>
          <a:bodyPr anchor="ctr"/>
          <a:lstStyle/>
          <a:p>
            <a:r>
              <a:rPr lang="en-US" sz="2000" dirty="0"/>
              <a:t>Trend Monitoring – Competitor New Product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7D2D46-5E6D-45D5-81E4-995C4EEEDF7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515091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+mj-cs"/>
              </a:rPr>
              <a:t>(List Disruptor Here)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96445" y="957625"/>
            <a:ext cx="8873954" cy="523497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algn="ctr">
            <a:solidFill>
              <a:srgbClr val="6B6B6B">
                <a:lumMod val="40000"/>
                <a:lumOff val="60000"/>
              </a:srgbClr>
            </a:solidFill>
            <a:miter lim="800000"/>
            <a:headEnd/>
            <a:tailEnd/>
          </a:ln>
        </p:spPr>
        <p:txBody>
          <a:bodyPr lIns="42203" rIns="42203" anchor="ctr"/>
          <a:lstStyle/>
          <a:p>
            <a:pPr marL="109907" marR="0" lvl="0" indent="-109907" defTabSz="844083" eaLnBrk="0" fontAlgn="auto" latinLnBrk="0" hangingPunct="0">
              <a:lnSpc>
                <a:spcPct val="110000"/>
              </a:lnSpc>
              <a:spcBef>
                <a:spcPts val="369"/>
              </a:spcBef>
              <a:spcAft>
                <a:spcPts val="0"/>
              </a:spcAft>
              <a:buClr>
                <a:srgbClr val="D86006"/>
              </a:buClr>
              <a:buSzPct val="85000"/>
              <a:buFont typeface="Symbol" pitchFamily="18" charset="2"/>
              <a:buChar char="­"/>
              <a:tabLst/>
              <a:defRPr/>
            </a:pP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 pitchFamily="2" charset="0"/>
              <a:sym typeface="Symbol" pitchFamily="18" charset="2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69304" y="5698199"/>
            <a:ext cx="8182953" cy="438690"/>
            <a:chOff x="292703" y="5870149"/>
            <a:chExt cx="8864866" cy="475247"/>
          </a:xfrm>
        </p:grpSpPr>
        <p:grpSp>
          <p:nvGrpSpPr>
            <p:cNvPr id="69" name="Group 68"/>
            <p:cNvGrpSpPr/>
            <p:nvPr/>
          </p:nvGrpSpPr>
          <p:grpSpPr>
            <a:xfrm>
              <a:off x="292703" y="5870149"/>
              <a:ext cx="8864866" cy="472409"/>
              <a:chOff x="5074751" y="2006365"/>
              <a:chExt cx="1849900" cy="472409"/>
            </a:xfrm>
          </p:grpSpPr>
          <p:sp>
            <p:nvSpPr>
              <p:cNvPr id="78" name="Text Box 114"/>
              <p:cNvSpPr txBox="1">
                <a:spLocks noChangeArrowheads="1"/>
              </p:cNvSpPr>
              <p:nvPr/>
            </p:nvSpPr>
            <p:spPr bwMode="auto">
              <a:xfrm>
                <a:off x="5074751" y="2175189"/>
                <a:ext cx="1849621" cy="303585"/>
              </a:xfrm>
              <a:prstGeom prst="rect">
                <a:avLst/>
              </a:prstGeom>
              <a:solidFill>
                <a:sysClr val="window" lastClr="FFFFFF"/>
              </a:solidFill>
              <a:ln w="12700" algn="ctr">
                <a:solidFill>
                  <a:srgbClr val="FFFFFF">
                    <a:lumMod val="65000"/>
                  </a:srgbClr>
                </a:solidFill>
                <a:miter lim="800000"/>
                <a:headEnd/>
                <a:tailEnd/>
              </a:ln>
            </p:spPr>
            <p:txBody>
              <a:bodyPr lIns="422031" tIns="84406" rIns="25322" bIns="25322" anchor="t" anchorCtr="0"/>
              <a:lstStyle>
                <a:defPPr>
                  <a:defRPr lang="en-GB"/>
                </a:defPPr>
                <a:lvl1pPr marR="0" lvl="0" defTabSz="914400" eaLnBrk="0" fontAlgn="auto" latinLnBrk="0" hangingPunct="0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546A"/>
                  </a:buClr>
                  <a:buSzPct val="100000"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defRPr>
                </a:lvl1pPr>
              </a:lstStyle>
              <a:p>
                <a:pPr marL="0" marR="0" lvl="0" indent="0" defTabSz="914400" eaLnBrk="0" fontAlgn="auto" latinLnBrk="0" hangingPunct="0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546A"/>
                  </a:buClr>
                  <a:buSzPct val="100000"/>
                  <a:buFontTx/>
                  <a:buNone/>
                  <a:tabLst/>
                  <a:defRPr/>
                </a:pPr>
                <a:endParaRPr kumimoji="0" lang="en-US" sz="96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endParaRPr>
              </a:p>
            </p:txBody>
          </p:sp>
          <p:sp>
            <p:nvSpPr>
              <p:cNvPr id="79" name="Text Box 114"/>
              <p:cNvSpPr txBox="1">
                <a:spLocks noChangeArrowheads="1"/>
              </p:cNvSpPr>
              <p:nvPr/>
            </p:nvSpPr>
            <p:spPr bwMode="auto">
              <a:xfrm>
                <a:off x="5075228" y="2006365"/>
                <a:ext cx="1849423" cy="182880"/>
              </a:xfrm>
              <a:prstGeom prst="rect">
                <a:avLst/>
              </a:prstGeom>
              <a:solidFill>
                <a:srgbClr val="44546A"/>
              </a:solidFill>
              <a:ln w="6350" cap="flat" cmpd="sng" algn="ctr">
                <a:solidFill>
                  <a:srgbClr val="445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2203" rIns="42203" anchor="ctr"/>
              <a:lstStyle>
                <a:defPPr>
                  <a:defRPr lang="en-US"/>
                </a:defPPr>
                <a:lvl1pPr algn="ctr" eaLnBrk="0" hangingPunct="0">
                  <a:lnSpc>
                    <a:spcPct val="120000"/>
                  </a:lnSpc>
                  <a:spcBef>
                    <a:spcPct val="50000"/>
                  </a:spcBef>
                  <a:buClr>
                    <a:srgbClr val="800000"/>
                  </a:buClr>
                  <a:buSzPct val="85000"/>
                  <a:defRPr sz="1200" b="1" kern="0">
                    <a:solidFill>
                      <a:srgbClr val="FFFFFF"/>
                    </a:solidFill>
                    <a:cs typeface="Arial" pitchFamily="34" charset="0"/>
                  </a:defRPr>
                </a:lvl1pPr>
              </a:lstStyle>
              <a:p>
                <a:pPr marL="0" marR="0" lvl="0" indent="0" algn="ctr" defTabSz="844083" eaLnBrk="0" fontAlgn="auto" latinLnBrk="0" hangingPunct="0">
                  <a:lnSpc>
                    <a:spcPct val="12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800000"/>
                  </a:buClr>
                  <a:buSzPct val="85000"/>
                  <a:buFontTx/>
                  <a:buNone/>
                  <a:tabLst/>
                  <a:defRPr/>
                </a:pPr>
                <a:r>
                  <a:rPr kumimoji="0" lang="en-US" sz="9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Arial" pitchFamily="34" charset="0"/>
                  </a:rPr>
                  <a:t>Key</a:t>
                </a:r>
              </a:p>
            </p:txBody>
          </p:sp>
        </p:grpSp>
        <p:sp>
          <p:nvSpPr>
            <p:cNvPr id="70" name="Oval 85"/>
            <p:cNvSpPr>
              <a:spLocks noChangeArrowheads="1"/>
            </p:cNvSpPr>
            <p:nvPr/>
          </p:nvSpPr>
          <p:spPr bwMode="gray">
            <a:xfrm>
              <a:off x="522682" y="6103672"/>
              <a:ext cx="203511" cy="205588"/>
            </a:xfrm>
            <a:prstGeom prst="ellipse">
              <a:avLst/>
            </a:prstGeom>
            <a:solidFill>
              <a:srgbClr val="00CC0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1" name="Oval 85"/>
            <p:cNvSpPr>
              <a:spLocks noChangeArrowheads="1"/>
            </p:cNvSpPr>
            <p:nvPr/>
          </p:nvSpPr>
          <p:spPr bwMode="gray">
            <a:xfrm>
              <a:off x="2105099" y="6097726"/>
              <a:ext cx="203511" cy="205588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2" name="Oval 85"/>
            <p:cNvSpPr>
              <a:spLocks noChangeArrowheads="1"/>
            </p:cNvSpPr>
            <p:nvPr/>
          </p:nvSpPr>
          <p:spPr bwMode="gray">
            <a:xfrm>
              <a:off x="3794933" y="6093808"/>
              <a:ext cx="203511" cy="205588"/>
            </a:xfrm>
            <a:prstGeom prst="ellipse">
              <a:avLst/>
            </a:prstGeom>
            <a:solidFill>
              <a:srgbClr val="CC330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6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76352" y="6083119"/>
              <a:ext cx="1276488" cy="2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Identified Activity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71022" y="6083119"/>
              <a:ext cx="2168518" cy="2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Confirmed or Significant Activity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97509" y="6083119"/>
              <a:ext cx="930086" cy="2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Unobserved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95082" y="6083797"/>
              <a:ext cx="2088555" cy="2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Change Since Last Quarter</a:t>
              </a:r>
            </a:p>
          </p:txBody>
        </p:sp>
        <p:sp>
          <p:nvSpPr>
            <p:cNvPr id="77" name="AutoShape 83"/>
            <p:cNvSpPr>
              <a:spLocks noChangeArrowheads="1"/>
            </p:cNvSpPr>
            <p:nvPr/>
          </p:nvSpPr>
          <p:spPr bwMode="gray">
            <a:xfrm>
              <a:off x="6278702" y="6091417"/>
              <a:ext cx="242092" cy="217843"/>
            </a:xfrm>
            <a:prstGeom prst="upArrow">
              <a:avLst>
                <a:gd name="adj1" fmla="val 49880"/>
                <a:gd name="adj2" fmla="val 49801"/>
              </a:avLst>
            </a:prstGeom>
            <a:solidFill>
              <a:sysClr val="window" lastClr="FFFFFF">
                <a:lumMod val="95000"/>
              </a:sysClr>
            </a:solidFill>
            <a:ln w="19050" algn="ctr">
              <a:solidFill>
                <a:sysClr val="windowText" lastClr="000000">
                  <a:lumMod val="50000"/>
                  <a:lumOff val="50000"/>
                </a:sys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92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80" name="Text Box 114"/>
          <p:cNvSpPr txBox="1">
            <a:spLocks noChangeArrowheads="1"/>
          </p:cNvSpPr>
          <p:nvPr/>
        </p:nvSpPr>
        <p:spPr bwMode="auto">
          <a:xfrm>
            <a:off x="141853" y="1190361"/>
            <a:ext cx="4121962" cy="4445749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422031" tIns="84406" rIns="25322" bIns="25322" anchor="t" anchorCtr="0"/>
          <a:lstStyle>
            <a:defPPr>
              <a:defRPr lang="en-GB"/>
            </a:defPPr>
            <a:lvl1pPr marR="0" lvl="0" defTabSz="91440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Pct val="100000"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pPr marL="0" marR="0" lvl="0" indent="0" defTabSz="914400" eaLnBrk="0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1108"/>
              </a:spcAft>
              <a:buClr>
                <a:srgbClr val="44546A"/>
              </a:buClr>
              <a:buSzPct val="100000"/>
              <a:buFontTx/>
              <a:buNone/>
              <a:tabLst/>
              <a:defRPr/>
            </a:pPr>
            <a:endParaRPr kumimoji="0" lang="en-US" sz="96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Symbol" pitchFamily="18" charset="2"/>
            </a:endParaRPr>
          </a:p>
        </p:txBody>
      </p:sp>
      <p:sp>
        <p:nvSpPr>
          <p:cNvPr id="81" name="Text Box 114"/>
          <p:cNvSpPr txBox="1">
            <a:spLocks noChangeArrowheads="1"/>
          </p:cNvSpPr>
          <p:nvPr/>
        </p:nvSpPr>
        <p:spPr bwMode="auto">
          <a:xfrm>
            <a:off x="135827" y="1015964"/>
            <a:ext cx="4127988" cy="159780"/>
          </a:xfrm>
          <a:prstGeom prst="rect">
            <a:avLst/>
          </a:prstGeom>
          <a:solidFill>
            <a:srgbClr val="44546A"/>
          </a:solidFill>
          <a:ln w="635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2203" rIns="42203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 defTabSz="844083">
              <a:defRPr/>
            </a:pPr>
            <a:r>
              <a:rPr lang="en-US" sz="923" dirty="0">
                <a:latin typeface="Calibri"/>
              </a:rPr>
              <a:t>Primary Indicators</a:t>
            </a:r>
          </a:p>
        </p:txBody>
      </p:sp>
      <p:sp>
        <p:nvSpPr>
          <p:cNvPr id="82" name="Text Box 113"/>
          <p:cNvSpPr txBox="1">
            <a:spLocks noChangeArrowheads="1"/>
          </p:cNvSpPr>
          <p:nvPr/>
        </p:nvSpPr>
        <p:spPr bwMode="auto">
          <a:xfrm>
            <a:off x="5311007" y="1021508"/>
            <a:ext cx="3533862" cy="422031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25322" tIns="25322" rIns="25322" bIns="25322" anchor="ctr"/>
          <a:lstStyle>
            <a:defPPr>
              <a:defRPr lang="en-US"/>
            </a:defPPr>
            <a:lvl1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85000"/>
              <a:buFontTx/>
              <a:buNone/>
              <a:tabLst>
                <a:tab pos="569913" algn="ctr"/>
                <a:tab pos="1662113" algn="ctr"/>
              </a:tabLst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Frutiger 45 Light" pitchFamily="2" charset="0"/>
              </a:defRPr>
            </a:lvl1pPr>
          </a:lstStyle>
          <a:p>
            <a:pPr marL="0" marR="0" lvl="0" indent="0" algn="ctr" defTabSz="844083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85000"/>
              <a:buFontTx/>
              <a:buNone/>
              <a:tabLst>
                <a:tab pos="526087" algn="ctr"/>
                <a:tab pos="1534297" algn="ctr"/>
              </a:tabLst>
              <a:defRPr/>
            </a:pPr>
            <a:endParaRPr kumimoji="0" lang="en-US" sz="1477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utiger 45 Light" pitchFamily="2" charset="0"/>
            </a:endParaRPr>
          </a:p>
        </p:txBody>
      </p:sp>
      <p:sp>
        <p:nvSpPr>
          <p:cNvPr id="83" name="Text Box 113"/>
          <p:cNvSpPr txBox="1">
            <a:spLocks noChangeArrowheads="1"/>
          </p:cNvSpPr>
          <p:nvPr/>
        </p:nvSpPr>
        <p:spPr bwMode="auto">
          <a:xfrm>
            <a:off x="4426444" y="1021507"/>
            <a:ext cx="888676" cy="422031"/>
          </a:xfrm>
          <a:prstGeom prst="rect">
            <a:avLst/>
          </a:prstGeom>
          <a:solidFill>
            <a:srgbClr val="44546A"/>
          </a:solidFill>
          <a:ln w="635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2203" rIns="42203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 defTabSz="844083">
              <a:defRPr/>
            </a:pPr>
            <a:r>
              <a:rPr lang="en-US" sz="923" dirty="0">
                <a:latin typeface="Calibri"/>
              </a:rPr>
              <a:t>Estimated Timing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408358" y="1050155"/>
            <a:ext cx="3352289" cy="374729"/>
            <a:chOff x="5836203" y="831116"/>
            <a:chExt cx="2464863" cy="405956"/>
          </a:xfrm>
        </p:grpSpPr>
        <p:cxnSp>
          <p:nvCxnSpPr>
            <p:cNvPr id="85" name="Elbow Connector 84"/>
            <p:cNvCxnSpPr>
              <a:stCxn id="86" idx="3"/>
              <a:endCxn id="87" idx="1"/>
            </p:cNvCxnSpPr>
            <p:nvPr/>
          </p:nvCxnSpPr>
          <p:spPr bwMode="auto">
            <a:xfrm>
              <a:off x="5849160" y="959701"/>
              <a:ext cx="2438949" cy="503"/>
            </a:xfrm>
            <a:prstGeom prst="bentConnector3">
              <a:avLst>
                <a:gd name="adj1" fmla="val 50000"/>
              </a:avLst>
            </a:prstGeom>
            <a:solidFill>
              <a:srgbClr val="4066B2"/>
            </a:solidFill>
            <a:ln w="2540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86" name="Rectangle 3"/>
            <p:cNvSpPr>
              <a:spLocks noChangeArrowheads="1"/>
            </p:cNvSpPr>
            <p:nvPr/>
          </p:nvSpPr>
          <p:spPr bwMode="auto">
            <a:xfrm>
              <a:off x="5836203" y="863686"/>
              <a:ext cx="12957" cy="192029"/>
            </a:xfrm>
            <a:prstGeom prst="rect">
              <a:avLst/>
            </a:prstGeom>
            <a:solidFill>
              <a:srgbClr val="44546A"/>
            </a:solidFill>
            <a:ln w="12700" algn="ctr">
              <a:solidFill>
                <a:srgbClr val="44546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844083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8288109" y="864189"/>
              <a:ext cx="12957" cy="192029"/>
            </a:xfrm>
            <a:prstGeom prst="rect">
              <a:avLst/>
            </a:prstGeom>
            <a:solidFill>
              <a:srgbClr val="44546A"/>
            </a:solidFill>
            <a:ln w="9525" algn="ctr">
              <a:solidFill>
                <a:srgbClr val="44546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844083" eaLnBrk="1" fontAlgn="auto" latinLnBrk="0" hangingPunct="1">
                <a:lnSpc>
                  <a:spcPct val="98000"/>
                </a:lnSpc>
                <a:spcBef>
                  <a:spcPts val="83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6" b="0" i="0" u="none" strike="noStrike" kern="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Frutiger 45 Light" pitchFamily="2" charset="0"/>
              </a:endParaRPr>
            </a:p>
          </p:txBody>
        </p:sp>
        <p:sp>
          <p:nvSpPr>
            <p:cNvPr id="88" name="Text Box 114"/>
            <p:cNvSpPr txBox="1">
              <a:spLocks noChangeArrowheads="1"/>
            </p:cNvSpPr>
            <p:nvPr/>
          </p:nvSpPr>
          <p:spPr bwMode="auto">
            <a:xfrm>
              <a:off x="6330471" y="1080658"/>
              <a:ext cx="448155" cy="1440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25322" tIns="25322" rIns="25322" bIns="25322" anchor="ctr"/>
            <a:lstStyle/>
            <a:p>
              <a:pPr marL="0" marR="0" lvl="0" indent="0" algn="ctr" defTabSz="844083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85000"/>
                <a:buFontTx/>
                <a:buNone/>
                <a:tabLst>
                  <a:tab pos="526087" algn="ctr"/>
                  <a:tab pos="1534297" algn="ctr"/>
                </a:tabLst>
                <a:defRPr/>
              </a:pPr>
              <a:r>
                <a:rPr kumimoji="0" lang="en-US" sz="64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2019</a:t>
              </a:r>
            </a:p>
          </p:txBody>
        </p:sp>
        <p:sp>
          <p:nvSpPr>
            <p:cNvPr id="89" name="Text Box 114"/>
            <p:cNvSpPr txBox="1">
              <a:spLocks noChangeArrowheads="1"/>
            </p:cNvSpPr>
            <p:nvPr/>
          </p:nvSpPr>
          <p:spPr bwMode="auto">
            <a:xfrm>
              <a:off x="5866224" y="1079197"/>
              <a:ext cx="448155" cy="1440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25322" tIns="25322" rIns="25322" bIns="25322" anchor="ctr"/>
            <a:lstStyle/>
            <a:p>
              <a:pPr marL="0" marR="0" lvl="0" indent="0" algn="ctr" defTabSz="844083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85000"/>
                <a:buFontTx/>
                <a:buNone/>
                <a:tabLst>
                  <a:tab pos="526087" algn="ctr"/>
                  <a:tab pos="1534297" algn="ctr"/>
                </a:tabLst>
                <a:defRPr/>
              </a:pPr>
              <a:r>
                <a:rPr kumimoji="0" lang="en-US" sz="64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2018</a:t>
              </a:r>
            </a:p>
          </p:txBody>
        </p:sp>
        <p:sp>
          <p:nvSpPr>
            <p:cNvPr id="91" name="Text Box 114"/>
            <p:cNvSpPr txBox="1">
              <a:spLocks noChangeArrowheads="1"/>
            </p:cNvSpPr>
            <p:nvPr/>
          </p:nvSpPr>
          <p:spPr bwMode="auto">
            <a:xfrm>
              <a:off x="6794375" y="1078597"/>
              <a:ext cx="448155" cy="1440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25322" tIns="25322" rIns="25322" bIns="25322" anchor="ctr"/>
            <a:lstStyle/>
            <a:p>
              <a:pPr marL="0" marR="0" lvl="0" indent="0" algn="ctr" defTabSz="844083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85000"/>
                <a:buFontTx/>
                <a:buNone/>
                <a:tabLst>
                  <a:tab pos="526087" algn="ctr"/>
                  <a:tab pos="1534297" algn="ctr"/>
                </a:tabLst>
                <a:defRPr/>
              </a:pPr>
              <a:r>
                <a:rPr kumimoji="0" lang="en-US" sz="64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2020</a:t>
              </a:r>
            </a:p>
          </p:txBody>
        </p:sp>
        <p:sp>
          <p:nvSpPr>
            <p:cNvPr id="92" name="Text Box 114"/>
            <p:cNvSpPr txBox="1">
              <a:spLocks noChangeArrowheads="1"/>
            </p:cNvSpPr>
            <p:nvPr/>
          </p:nvSpPr>
          <p:spPr bwMode="auto">
            <a:xfrm>
              <a:off x="7258280" y="1093051"/>
              <a:ext cx="448155" cy="1440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25322" tIns="25322" rIns="25322" bIns="25322" anchor="ctr"/>
            <a:lstStyle/>
            <a:p>
              <a:pPr marL="0" marR="0" lvl="0" indent="0" algn="ctr" defTabSz="844083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85000"/>
                <a:buFontTx/>
                <a:buNone/>
                <a:tabLst>
                  <a:tab pos="526087" algn="ctr"/>
                  <a:tab pos="1534297" algn="ctr"/>
                </a:tabLst>
                <a:defRPr/>
              </a:pPr>
              <a:r>
                <a:rPr kumimoji="0" lang="en-US" sz="64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2021</a:t>
              </a:r>
            </a:p>
          </p:txBody>
        </p:sp>
        <p:sp>
          <p:nvSpPr>
            <p:cNvPr id="93" name="Text Box 114"/>
            <p:cNvSpPr txBox="1">
              <a:spLocks noChangeArrowheads="1"/>
            </p:cNvSpPr>
            <p:nvPr/>
          </p:nvSpPr>
          <p:spPr bwMode="auto">
            <a:xfrm>
              <a:off x="7810655" y="1091361"/>
              <a:ext cx="448155" cy="1440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25322" tIns="25322" rIns="25322" bIns="25322" anchor="ctr"/>
            <a:lstStyle/>
            <a:p>
              <a:pPr marL="0" marR="0" lvl="0" indent="0" algn="ctr" defTabSz="844083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85000"/>
                <a:buFontTx/>
                <a:buNone/>
                <a:tabLst>
                  <a:tab pos="526087" algn="ctr"/>
                  <a:tab pos="1534297" algn="ctr"/>
                </a:tabLst>
                <a:defRPr/>
              </a:pPr>
              <a:r>
                <a:rPr kumimoji="0" lang="en-US" sz="64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2022</a:t>
              </a: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6083391" y="910819"/>
              <a:ext cx="0" cy="91440"/>
            </a:xfrm>
            <a:prstGeom prst="line">
              <a:avLst/>
            </a:prstGeom>
            <a:solidFill>
              <a:srgbClr val="4F81BD"/>
            </a:solidFill>
            <a:ln w="2540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6545673" y="915252"/>
              <a:ext cx="0" cy="91440"/>
            </a:xfrm>
            <a:prstGeom prst="line">
              <a:avLst/>
            </a:prstGeom>
            <a:solidFill>
              <a:srgbClr val="4F81BD"/>
            </a:solidFill>
            <a:ln w="2540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7014713" y="916860"/>
              <a:ext cx="0" cy="91440"/>
            </a:xfrm>
            <a:prstGeom prst="line">
              <a:avLst/>
            </a:prstGeom>
            <a:solidFill>
              <a:srgbClr val="4F81BD"/>
            </a:solidFill>
            <a:ln w="2540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7462907" y="919558"/>
              <a:ext cx="0" cy="91440"/>
            </a:xfrm>
            <a:prstGeom prst="line">
              <a:avLst/>
            </a:prstGeom>
            <a:solidFill>
              <a:srgbClr val="4F81BD"/>
            </a:solidFill>
            <a:ln w="2540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8026197" y="909830"/>
              <a:ext cx="0" cy="91440"/>
            </a:xfrm>
            <a:prstGeom prst="line">
              <a:avLst/>
            </a:prstGeom>
            <a:solidFill>
              <a:srgbClr val="4F81BD"/>
            </a:solidFill>
            <a:ln w="2540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AutoShape 69"/>
            <p:cNvSpPr>
              <a:spLocks noChangeArrowheads="1"/>
            </p:cNvSpPr>
            <p:nvPr/>
          </p:nvSpPr>
          <p:spPr bwMode="auto">
            <a:xfrm>
              <a:off x="7100472" y="831116"/>
              <a:ext cx="162475" cy="226750"/>
            </a:xfrm>
            <a:prstGeom prst="diamond">
              <a:avLst/>
            </a:prstGeom>
            <a:solidFill>
              <a:srgbClr val="0070C0"/>
            </a:solidFill>
            <a:ln w="9525" algn="ctr">
              <a:solidFill>
                <a:sysClr val="windowText" lastClr="000000">
                  <a:lumMod val="50000"/>
                  <a:lumOff val="50000"/>
                </a:sys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844083" eaLnBrk="1" fontAlgn="auto" latinLnBrk="0" hangingPunct="1">
                <a:lnSpc>
                  <a:spcPct val="98000"/>
                </a:lnSpc>
                <a:spcBef>
                  <a:spcPts val="83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6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 pitchFamily="2" charset="0"/>
              </a:endParaRPr>
            </a:p>
          </p:txBody>
        </p:sp>
      </p:grpSp>
      <p:sp>
        <p:nvSpPr>
          <p:cNvPr id="99" name="Text Box 114"/>
          <p:cNvSpPr txBox="1">
            <a:spLocks noChangeArrowheads="1"/>
          </p:cNvSpPr>
          <p:nvPr/>
        </p:nvSpPr>
        <p:spPr bwMode="auto">
          <a:xfrm>
            <a:off x="4413161" y="1670853"/>
            <a:ext cx="4431708" cy="910367"/>
          </a:xfrm>
          <a:prstGeom prst="rect">
            <a:avLst/>
          </a:prstGeom>
          <a:solidFill>
            <a:sysClr val="window" lastClr="FFFFFF"/>
          </a:solidFill>
          <a:ln w="19050" algn="ctr">
            <a:solidFill>
              <a:srgbClr val="FFFFFF">
                <a:lumMod val="65000"/>
              </a:srgbClr>
            </a:solidFill>
            <a:miter lim="800000"/>
            <a:headEnd/>
            <a:tailEnd/>
          </a:ln>
        </p:spPr>
        <p:txBody>
          <a:bodyPr lIns="84406" tIns="25322" rIns="25322" bIns="25322" anchor="ctr"/>
          <a:lstStyle/>
          <a:p>
            <a:pPr marL="0" marR="0" lvl="0" indent="0" defTabSz="844083" eaLnBrk="0" fontAlgn="auto" latinLnBrk="0" hangingPunct="0">
              <a:lnSpc>
                <a:spcPct val="110000"/>
              </a:lnSpc>
              <a:spcBef>
                <a:spcPts val="554"/>
              </a:spcBef>
              <a:spcAft>
                <a:spcPts val="0"/>
              </a:spcAft>
              <a:buClr>
                <a:srgbClr val="44546A"/>
              </a:buClr>
              <a:buSzPct val="100000"/>
              <a:buFontTx/>
              <a:buNone/>
              <a:tabLst/>
              <a:defRPr/>
            </a:pPr>
            <a:endParaRPr kumimoji="0" lang="en-US" sz="92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Symbol" pitchFamily="18" charset="2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798672" y="1754527"/>
            <a:ext cx="3756582" cy="269382"/>
          </a:xfrm>
          <a:prstGeom prst="rect">
            <a:avLst/>
          </a:prstGeom>
          <a:gradFill flip="none" rotWithShape="1">
            <a:gsLst>
              <a:gs pos="7000">
                <a:srgbClr val="FF0000"/>
              </a:gs>
              <a:gs pos="100000">
                <a:srgbClr val="00CC00"/>
              </a:gs>
              <a:gs pos="65000">
                <a:srgbClr val="FFFF00"/>
              </a:gs>
              <a:gs pos="31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kumimoji="1" lang="en-US" sz="2215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6747444" y="1745548"/>
            <a:ext cx="0" cy="84406"/>
          </a:xfrm>
          <a:prstGeom prst="line">
            <a:avLst/>
          </a:prstGeom>
          <a:solidFill>
            <a:srgbClr val="4F81BD"/>
          </a:solidFill>
          <a:ln w="2540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6744106" y="1949083"/>
            <a:ext cx="0" cy="84406"/>
          </a:xfrm>
          <a:prstGeom prst="line">
            <a:avLst/>
          </a:prstGeom>
          <a:solidFill>
            <a:srgbClr val="4F81BD"/>
          </a:solidFill>
          <a:ln w="2540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Box 102"/>
          <p:cNvSpPr txBox="1"/>
          <p:nvPr/>
        </p:nvSpPr>
        <p:spPr>
          <a:xfrm>
            <a:off x="3897824" y="1978440"/>
            <a:ext cx="102722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23" b="1" kern="0" dirty="0">
                <a:solidFill>
                  <a:srgbClr val="000000"/>
                </a:solidFill>
                <a:latin typeface="Calibri"/>
                <a:sym typeface="Symbol" pitchFamily="18" charset="2"/>
              </a:rPr>
              <a:t>Minimal </a:t>
            </a:r>
          </a:p>
          <a:p>
            <a:pPr algn="r"/>
            <a:r>
              <a:rPr lang="en-US" sz="923" b="1" kern="0" dirty="0">
                <a:solidFill>
                  <a:srgbClr val="000000"/>
                </a:solidFill>
                <a:latin typeface="Calibri"/>
                <a:sym typeface="Symbol" pitchFamily="18" charset="2"/>
              </a:rPr>
              <a:t>Threat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857806" y="2053598"/>
            <a:ext cx="111667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3" b="1" kern="0" dirty="0">
                <a:solidFill>
                  <a:srgbClr val="000000"/>
                </a:solidFill>
                <a:latin typeface="Calibri"/>
                <a:sym typeface="Symbol" pitchFamily="18" charset="2"/>
              </a:rPr>
              <a:t>Immediate</a:t>
            </a:r>
          </a:p>
          <a:p>
            <a:pPr algn="ctr"/>
            <a:r>
              <a:rPr lang="en-US" sz="923" b="1" kern="0" dirty="0">
                <a:solidFill>
                  <a:srgbClr val="000000"/>
                </a:solidFill>
                <a:latin typeface="Calibri"/>
                <a:sym typeface="Symbol" pitchFamily="18" charset="2"/>
              </a:rPr>
              <a:t>Threat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6080578" y="2059536"/>
            <a:ext cx="937194" cy="433556"/>
            <a:chOff x="7561369" y="1944118"/>
            <a:chExt cx="1015293" cy="469685"/>
          </a:xfrm>
        </p:grpSpPr>
        <p:sp>
          <p:nvSpPr>
            <p:cNvPr id="106" name="AutoShape 83"/>
            <p:cNvSpPr>
              <a:spLocks noChangeArrowheads="1"/>
            </p:cNvSpPr>
            <p:nvPr/>
          </p:nvSpPr>
          <p:spPr bwMode="gray">
            <a:xfrm>
              <a:off x="7719396" y="1944118"/>
              <a:ext cx="269807" cy="217843"/>
            </a:xfrm>
            <a:prstGeom prst="upArrow">
              <a:avLst>
                <a:gd name="adj1" fmla="val 49880"/>
                <a:gd name="adj2" fmla="val 49801"/>
              </a:avLst>
            </a:prstGeom>
            <a:solidFill>
              <a:srgbClr val="0070C0"/>
            </a:solidFill>
            <a:ln w="12700" algn="ctr">
              <a:solidFill>
                <a:sysClr val="windowText" lastClr="000000">
                  <a:lumMod val="50000"/>
                  <a:lumOff val="50000"/>
                </a:sys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92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61369" y="2159913"/>
              <a:ext cx="1015293" cy="25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Current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390780" y="2053871"/>
            <a:ext cx="1018826" cy="441157"/>
            <a:chOff x="6680069" y="1939273"/>
            <a:chExt cx="1103728" cy="477919"/>
          </a:xfrm>
        </p:grpSpPr>
        <p:sp>
          <p:nvSpPr>
            <p:cNvPr id="109" name="AutoShape 83"/>
            <p:cNvSpPr>
              <a:spLocks noChangeArrowheads="1"/>
            </p:cNvSpPr>
            <p:nvPr/>
          </p:nvSpPr>
          <p:spPr bwMode="gray">
            <a:xfrm>
              <a:off x="7352523" y="1939273"/>
              <a:ext cx="269807" cy="217843"/>
            </a:xfrm>
            <a:prstGeom prst="upArrow">
              <a:avLst>
                <a:gd name="adj1" fmla="val 49880"/>
                <a:gd name="adj2" fmla="val 49801"/>
              </a:avLst>
            </a:prstGeom>
            <a:solidFill>
              <a:sysClr val="window" lastClr="FFFFFF">
                <a:lumMod val="75000"/>
              </a:sysClr>
            </a:solidFill>
            <a:ln w="12700" algn="ctr">
              <a:solidFill>
                <a:sysClr val="windowText" lastClr="000000">
                  <a:lumMod val="50000"/>
                  <a:lumOff val="50000"/>
                </a:sys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92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80069" y="2163302"/>
              <a:ext cx="1103728" cy="25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Previous</a:t>
              </a:r>
            </a:p>
          </p:txBody>
        </p:sp>
      </p:grpSp>
      <p:sp>
        <p:nvSpPr>
          <p:cNvPr id="111" name="Text Box 114"/>
          <p:cNvSpPr txBox="1">
            <a:spLocks noChangeArrowheads="1"/>
          </p:cNvSpPr>
          <p:nvPr/>
        </p:nvSpPr>
        <p:spPr bwMode="auto">
          <a:xfrm>
            <a:off x="4413181" y="1503701"/>
            <a:ext cx="4422897" cy="168812"/>
          </a:xfrm>
          <a:prstGeom prst="rect">
            <a:avLst/>
          </a:prstGeom>
          <a:solidFill>
            <a:srgbClr val="44546A"/>
          </a:solidFill>
          <a:ln w="635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2203" rIns="42203" anchor="ctr"/>
          <a:lstStyle>
            <a:defPPr>
              <a:defRPr lang="en-US"/>
            </a:defPPr>
            <a:lvl1pPr algn="ctr" eaLnBrk="0" hangingPunct="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5000"/>
              <a:defRPr sz="1200" b="1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 defTabSz="844083">
              <a:defRPr/>
            </a:pPr>
            <a:r>
              <a:rPr lang="en-US" sz="923" dirty="0">
                <a:latin typeface="Calibri"/>
              </a:rPr>
              <a:t>Risk Assessment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4379382" y="4064839"/>
            <a:ext cx="4465489" cy="1571272"/>
            <a:chOff x="4805504" y="2638177"/>
            <a:chExt cx="4316283" cy="1702211"/>
          </a:xfrm>
        </p:grpSpPr>
        <p:sp>
          <p:nvSpPr>
            <p:cNvPr id="113" name="Text Box 114"/>
            <p:cNvSpPr txBox="1">
              <a:spLocks noChangeArrowheads="1"/>
            </p:cNvSpPr>
            <p:nvPr/>
          </p:nvSpPr>
          <p:spPr bwMode="auto">
            <a:xfrm>
              <a:off x="4805504" y="2638177"/>
              <a:ext cx="4316283" cy="181081"/>
            </a:xfrm>
            <a:prstGeom prst="rect">
              <a:avLst/>
            </a:prstGeom>
            <a:solidFill>
              <a:srgbClr val="44546A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2203" rIns="42203" anchor="ctr"/>
            <a:lstStyle>
              <a:defPPr>
                <a:defRPr lang="en-US"/>
              </a:defPPr>
              <a:lvl1pPr algn="ctr" eaLnBrk="0" hangingPunct="0">
                <a:lnSpc>
                  <a:spcPct val="120000"/>
                </a:lnSpc>
                <a:spcBef>
                  <a:spcPct val="50000"/>
                </a:spcBef>
                <a:buClr>
                  <a:srgbClr val="800000"/>
                </a:buClr>
                <a:buSzPct val="85000"/>
                <a:defRPr sz="1200" b="1" kern="0">
                  <a:solidFill>
                    <a:srgbClr val="FFFFFF"/>
                  </a:solidFill>
                  <a:cs typeface="Arial" pitchFamily="34" charset="0"/>
                </a:defRPr>
              </a:lvl1pPr>
            </a:lstStyle>
            <a:p>
              <a:pPr marL="0" marR="0" lvl="0" indent="0" algn="ctr" defTabSz="844083" eaLnBrk="0" fontAlgn="auto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800000"/>
                </a:buClr>
                <a:buSzPct val="85000"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Analysis</a:t>
              </a:r>
            </a:p>
          </p:txBody>
        </p:sp>
        <p:sp>
          <p:nvSpPr>
            <p:cNvPr id="114" name="Text Box 114"/>
            <p:cNvSpPr txBox="1">
              <a:spLocks noChangeArrowheads="1"/>
            </p:cNvSpPr>
            <p:nvPr/>
          </p:nvSpPr>
          <p:spPr bwMode="auto">
            <a:xfrm>
              <a:off x="4814003" y="2819257"/>
              <a:ext cx="4299285" cy="1521131"/>
            </a:xfrm>
            <a:prstGeom prst="rect">
              <a:avLst/>
            </a:prstGeom>
            <a:solidFill>
              <a:sysClr val="window" lastClr="FFFFFF"/>
            </a:solidFill>
            <a:ln w="190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lIns="84406" tIns="84406" rIns="84406" bIns="25322" anchor="t" anchorCtr="0"/>
            <a:lstStyle/>
            <a:p>
              <a:pPr marL="158265" marR="0" lvl="0" indent="-158265" defTabSz="844083" eaLnBrk="0" fontAlgn="auto" latinLnBrk="0" hangingPunct="0">
                <a:lnSpc>
                  <a:spcPct val="110000"/>
                </a:lnSpc>
                <a:spcBef>
                  <a:spcPts val="554"/>
                </a:spcBef>
                <a:spcAft>
                  <a:spcPts val="0"/>
                </a:spcAft>
                <a:buClr>
                  <a:srgbClr val="44546A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Include a summary analysis of the indicators you are monitoring. </a:t>
              </a:r>
            </a:p>
            <a:p>
              <a:pPr marL="158265" marR="0" lvl="0" indent="-158265" defTabSz="844083" eaLnBrk="0" fontAlgn="auto" latinLnBrk="0" hangingPunct="0">
                <a:lnSpc>
                  <a:spcPct val="110000"/>
                </a:lnSpc>
                <a:spcBef>
                  <a:spcPts val="554"/>
                </a:spcBef>
                <a:spcAft>
                  <a:spcPts val="0"/>
                </a:spcAft>
                <a:buClr>
                  <a:srgbClr val="44546A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050" b="1" kern="0" dirty="0">
                  <a:solidFill>
                    <a:srgbClr val="000000"/>
                  </a:solidFill>
                  <a:latin typeface="Calibri"/>
                  <a:sym typeface="Symbol" pitchFamily="18" charset="2"/>
                </a:rPr>
                <a:t>Focus on providing “So What” and “What now” intelligence rather than reporting “What happened” 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Symbol" pitchFamily="18" charset="2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397644" y="2637520"/>
            <a:ext cx="4438433" cy="1363736"/>
            <a:chOff x="5033156" y="2553747"/>
            <a:chExt cx="4527845" cy="1477381"/>
          </a:xfrm>
        </p:grpSpPr>
        <p:pic>
          <p:nvPicPr>
            <p:cNvPr id="116" name="Picture 2" descr="http://usercontent1.hubimg.com/8574234_f52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171" y="2658795"/>
              <a:ext cx="4520830" cy="137233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9050" algn="ctr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</p:spPr>
        </p:pic>
        <p:sp>
          <p:nvSpPr>
            <p:cNvPr id="117" name="TextBox 116"/>
            <p:cNvSpPr txBox="1"/>
            <p:nvPr/>
          </p:nvSpPr>
          <p:spPr>
            <a:xfrm>
              <a:off x="5327975" y="3659034"/>
              <a:ext cx="1273885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Monitor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31320" y="3668169"/>
              <a:ext cx="767428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Act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977232" y="2779361"/>
              <a:ext cx="767428" cy="26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1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sym typeface="Symbol" pitchFamily="18" charset="2"/>
                </a:rPr>
                <a:t>Plan</a:t>
              </a:r>
            </a:p>
          </p:txBody>
        </p:sp>
        <p:sp>
          <p:nvSpPr>
            <p:cNvPr id="120" name="Text Box 114"/>
            <p:cNvSpPr txBox="1">
              <a:spLocks noChangeArrowheads="1"/>
            </p:cNvSpPr>
            <p:nvPr/>
          </p:nvSpPr>
          <p:spPr bwMode="auto">
            <a:xfrm>
              <a:off x="5033156" y="2553747"/>
              <a:ext cx="4527844" cy="185263"/>
            </a:xfrm>
            <a:prstGeom prst="rect">
              <a:avLst/>
            </a:prstGeom>
            <a:solidFill>
              <a:srgbClr val="44546A"/>
            </a:solidFill>
            <a:ln w="6350" cap="flat" cmpd="sng" algn="ctr">
              <a:solidFill>
                <a:srgbClr val="445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2203" rIns="42203" anchor="ctr"/>
            <a:lstStyle>
              <a:defPPr>
                <a:defRPr lang="en-US"/>
              </a:defPPr>
              <a:lvl1pPr algn="ctr" eaLnBrk="0" hangingPunct="0">
                <a:lnSpc>
                  <a:spcPct val="120000"/>
                </a:lnSpc>
                <a:spcBef>
                  <a:spcPct val="50000"/>
                </a:spcBef>
                <a:buClr>
                  <a:srgbClr val="800000"/>
                </a:buClr>
                <a:buSzPct val="85000"/>
                <a:defRPr sz="1200" b="1" kern="0">
                  <a:solidFill>
                    <a:srgbClr val="FFFFFF"/>
                  </a:solidFill>
                  <a:cs typeface="Arial" pitchFamily="34" charset="0"/>
                </a:defRPr>
              </a:lvl1pPr>
            </a:lstStyle>
            <a:p>
              <a:pPr marL="0" marR="0" lvl="0" indent="0" algn="ctr" defTabSz="844083" eaLnBrk="0" fontAlgn="auto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800000"/>
                </a:buClr>
                <a:buSzPct val="85000"/>
                <a:buFontTx/>
                <a:buNone/>
                <a:tabLst/>
                <a:defRPr/>
              </a:pPr>
              <a:r>
                <a:rPr kumimoji="0" lang="en-US" sz="92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Assessment of Action Required</a:t>
              </a:r>
            </a:p>
          </p:txBody>
        </p: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145">
            <a:off x="6350527" y="2906038"/>
            <a:ext cx="146865" cy="1090364"/>
          </a:xfrm>
          <a:prstGeom prst="rect">
            <a:avLst/>
          </a:prstGeom>
          <a:scene3d>
            <a:camera prst="orthographicFront">
              <a:rot lat="0" lon="0" rev="2400000"/>
            </a:camera>
            <a:lightRig rig="threePt" dir="t"/>
          </a:scene3d>
        </p:spPr>
      </p:pic>
      <p:graphicFrame>
        <p:nvGraphicFramePr>
          <p:cNvPr id="122" name="Group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15515"/>
              </p:ext>
            </p:extLst>
          </p:nvPr>
        </p:nvGraphicFramePr>
        <p:xfrm>
          <a:off x="141853" y="1209499"/>
          <a:ext cx="4116188" cy="4015297"/>
        </p:xfrm>
        <a:graphic>
          <a:graphicData uri="http://schemas.openxmlformats.org/drawingml/2006/table">
            <a:tbl>
              <a:tblPr/>
              <a:tblGrid>
                <a:gridCol w="356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Academic Research</a:t>
                      </a:r>
                      <a:endParaRPr lang="en-US" sz="120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Funding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Personnel Moves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IP Filings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1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Partnerships/Supplier Relationships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Increased HCP Contacts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1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Clinical Trials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1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Regulatory Filings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B1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Code Submission 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Marketing Activities </a:t>
                      </a:r>
                      <a:r>
                        <a:rPr lang="en-US" sz="12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02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M&amp;A Activities</a:t>
                      </a:r>
                      <a:r>
                        <a:rPr lang="en-US" sz="12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</a:t>
                      </a:r>
                    </a:p>
                  </a:txBody>
                  <a:tcPr marL="39970" marR="39970" marT="23982" marB="23982" anchor="ctr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auto" latinLnBrk="0" hangingPunct="0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70" marR="39970" marT="23982" marB="23982" horzOverflow="overflow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A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3" name="AutoShape 83"/>
          <p:cNvSpPr>
            <a:spLocks noChangeArrowheads="1"/>
          </p:cNvSpPr>
          <p:nvPr/>
        </p:nvSpPr>
        <p:spPr bwMode="gray">
          <a:xfrm>
            <a:off x="3863325" y="3106613"/>
            <a:ext cx="223470" cy="201086"/>
          </a:xfrm>
          <a:prstGeom prst="upArrow">
            <a:avLst>
              <a:gd name="adj1" fmla="val 49880"/>
              <a:gd name="adj2" fmla="val 49801"/>
            </a:avLst>
          </a:prstGeom>
          <a:solidFill>
            <a:sysClr val="window" lastClr="FFFFFF">
              <a:lumMod val="95000"/>
            </a:sysClr>
          </a:solidFill>
          <a:ln w="19050" algn="ctr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92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AutoShape 83"/>
          <p:cNvSpPr>
            <a:spLocks noChangeArrowheads="1"/>
          </p:cNvSpPr>
          <p:nvPr/>
        </p:nvSpPr>
        <p:spPr bwMode="gray">
          <a:xfrm>
            <a:off x="3863325" y="2392549"/>
            <a:ext cx="223470" cy="201086"/>
          </a:xfrm>
          <a:prstGeom prst="upArrow">
            <a:avLst>
              <a:gd name="adj1" fmla="val 49880"/>
              <a:gd name="adj2" fmla="val 49801"/>
            </a:avLst>
          </a:prstGeom>
          <a:solidFill>
            <a:sysClr val="window" lastClr="FFFFFF">
              <a:lumMod val="95000"/>
            </a:sysClr>
          </a:solidFill>
          <a:ln w="19050" algn="ctr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92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AutoShape 83"/>
          <p:cNvSpPr>
            <a:spLocks noChangeArrowheads="1"/>
          </p:cNvSpPr>
          <p:nvPr/>
        </p:nvSpPr>
        <p:spPr bwMode="gray">
          <a:xfrm>
            <a:off x="3864675" y="1277231"/>
            <a:ext cx="223470" cy="201086"/>
          </a:xfrm>
          <a:prstGeom prst="upArrow">
            <a:avLst>
              <a:gd name="adj1" fmla="val 49880"/>
              <a:gd name="adj2" fmla="val 49801"/>
            </a:avLst>
          </a:prstGeom>
          <a:solidFill>
            <a:sysClr val="window" lastClr="FFFFFF">
              <a:lumMod val="95000"/>
            </a:sysClr>
          </a:solidFill>
          <a:ln w="19050" algn="ctr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92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AutoShape 83"/>
          <p:cNvSpPr>
            <a:spLocks noChangeArrowheads="1"/>
          </p:cNvSpPr>
          <p:nvPr/>
        </p:nvSpPr>
        <p:spPr bwMode="gray">
          <a:xfrm>
            <a:off x="3863325" y="1691196"/>
            <a:ext cx="223470" cy="201086"/>
          </a:xfrm>
          <a:prstGeom prst="upArrow">
            <a:avLst>
              <a:gd name="adj1" fmla="val 49880"/>
              <a:gd name="adj2" fmla="val 49801"/>
            </a:avLst>
          </a:prstGeom>
          <a:solidFill>
            <a:sysClr val="window" lastClr="FFFFFF">
              <a:lumMod val="95000"/>
            </a:sysClr>
          </a:solidFill>
          <a:ln w="19050" algn="ctr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92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69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ipher-PPTX-Template">
  <a:themeElements>
    <a:clrScheme name="Cipher">
      <a:dk1>
        <a:sysClr val="windowText" lastClr="000000"/>
      </a:dk1>
      <a:lt1>
        <a:sysClr val="window" lastClr="FFFFFF"/>
      </a:lt1>
      <a:dk2>
        <a:srgbClr val="4B4E50"/>
      </a:dk2>
      <a:lt2>
        <a:srgbClr val="E7E6E6"/>
      </a:lt2>
      <a:accent1>
        <a:srgbClr val="167EB9"/>
      </a:accent1>
      <a:accent2>
        <a:srgbClr val="29A9E1"/>
      </a:accent2>
      <a:accent3>
        <a:srgbClr val="FB8023"/>
      </a:accent3>
      <a:accent4>
        <a:srgbClr val="DDB536"/>
      </a:accent4>
      <a:accent5>
        <a:srgbClr val="737373"/>
      </a:accent5>
      <a:accent6>
        <a:srgbClr val="FFFFFF"/>
      </a:accent6>
      <a:hlink>
        <a:srgbClr val="167EB9"/>
      </a:hlink>
      <a:folHlink>
        <a:srgbClr val="737373"/>
      </a:folHlink>
    </a:clrScheme>
    <a:fontScheme name="Cipher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pher-PPTX-Template" id="{6ACC8F61-625F-41CB-B4A3-9B975FECE827}" vid="{F7793253-35EB-4760-8820-A71A8B2AF1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ED3BA65D90A4EA597420A73F27951" ma:contentTypeVersion="8" ma:contentTypeDescription="Create a new document." ma:contentTypeScope="" ma:versionID="3bbb630396e728fcac009f79b93a9ffe">
  <xsd:schema xmlns:xsd="http://www.w3.org/2001/XMLSchema" xmlns:xs="http://www.w3.org/2001/XMLSchema" xmlns:p="http://schemas.microsoft.com/office/2006/metadata/properties" xmlns:ns2="ce8bc787-51c1-4657-b818-afeb7875ec46" xmlns:ns3="21a9c115-557d-45b2-9215-6b84f927020a" targetNamespace="http://schemas.microsoft.com/office/2006/metadata/properties" ma:root="true" ma:fieldsID="0db37ce455e416cf68473ee212624468" ns2:_="" ns3:_="">
    <xsd:import namespace="ce8bc787-51c1-4657-b818-afeb7875ec46"/>
    <xsd:import namespace="21a9c115-557d-45b2-9215-6b84f9270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c787-51c1-4657-b818-afeb7875ec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9c115-557d-45b2-9215-6b84f9270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09B1B9-D046-4A7B-A103-2F9018754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bc787-51c1-4657-b818-afeb7875ec46"/>
    <ds:schemaRef ds:uri="21a9c115-557d-45b2-9215-6b84f9270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31B7DE-B8C5-4CC2-987E-3D3FAF524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E258A-0579-42C4-AFB0-B2E4F8E8AFF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1a9c115-557d-45b2-9215-6b84f927020a"/>
    <ds:schemaRef ds:uri="ce8bc787-51c1-4657-b818-afeb7875ec4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Cipher-PPTX-Template</Template>
  <TotalTime>16</TotalTime>
  <Words>107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Frutiger 45 Light</vt:lpstr>
      <vt:lpstr>Segoe UI</vt:lpstr>
      <vt:lpstr>Symbol</vt:lpstr>
      <vt:lpstr>Wingdings</vt:lpstr>
      <vt:lpstr>Wingdings 2</vt:lpstr>
      <vt:lpstr>Cipher-PPTX-Template</vt:lpstr>
      <vt:lpstr>think-cell Slide</vt:lpstr>
      <vt:lpstr>Trend Monitoring – Competitor New Product Development</vt:lpstr>
    </vt:vector>
  </TitlesOfParts>
  <Company>Cipher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Monitoring – Executive Reporting Out</dc:title>
  <dc:subject>Trend Monitoring</dc:subject>
  <dc:creator>John Booth</dc:creator>
  <cp:keywords>Trend Monitoring</cp:keywords>
  <cp:lastModifiedBy>John Booth</cp:lastModifiedBy>
  <cp:revision>2</cp:revision>
  <dcterms:created xsi:type="dcterms:W3CDTF">2019-04-02T15:22:27Z</dcterms:created>
  <dcterms:modified xsi:type="dcterms:W3CDTF">2019-04-02T15:38:32Z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0x0101006F9ED3BA65D90A4EA597420A73F27951</vt:lpwstr>
  </property>
</Properties>
</file>